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81" r:id="rId3"/>
    <p:sldId id="257" r:id="rId4"/>
    <p:sldId id="363" r:id="rId5"/>
    <p:sldId id="382" r:id="rId6"/>
    <p:sldId id="381" r:id="rId7"/>
    <p:sldId id="380" r:id="rId8"/>
    <p:sldId id="383" r:id="rId9"/>
    <p:sldId id="385" r:id="rId10"/>
    <p:sldId id="398" r:id="rId11"/>
    <p:sldId id="399" r:id="rId12"/>
    <p:sldId id="384" r:id="rId13"/>
    <p:sldId id="386" r:id="rId14"/>
    <p:sldId id="387" r:id="rId15"/>
    <p:sldId id="388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400" r:id="rId24"/>
    <p:sldId id="401" r:id="rId25"/>
    <p:sldId id="34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7" autoAdjust="0"/>
    <p:restoredTop sz="89962" autoAdjust="0"/>
  </p:normalViewPr>
  <p:slideViewPr>
    <p:cSldViewPr snapToGrid="0">
      <p:cViewPr varScale="1">
        <p:scale>
          <a:sx n="74" d="100"/>
          <a:sy n="74" d="100"/>
        </p:scale>
        <p:origin x="89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55B4A6-F6ED-41A2-91E7-92EA26A7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E8005F-CED1-4621-9110-C690C6CDC9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A3DF1-419F-4396-AE23-2FADD3683DAD}" type="datetimeFigureOut">
              <a:rPr lang="en-IN" smtClean="0"/>
              <a:pPr/>
              <a:t>27-04-2025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7E25C-2D8D-41AA-8748-E6D60FE01D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82668-E5B5-46EE-9C93-F2CE7B1769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D8C8-2A11-4FB2-BD5D-E4BDAB38F5E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57821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6DFB3-D709-4817-8757-3B1955B6C311}" type="datetimeFigureOut">
              <a:rPr lang="en-IN" smtClean="0"/>
              <a:pPr/>
              <a:t>27-04-2025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57952-1A80-46FA-8548-9774038396A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41509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skill up-skill re-skill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7952-1A80-46FA-8548-9774038396A1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699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C41B-E9E9-489D-B260-27118C51A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8C4B8-CEE0-48BD-992B-814D7C429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E0641-E2DC-4375-B272-231AFBA6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D9D9-0201-491D-850A-4E48B8CC6FB5}" type="datetime1">
              <a:rPr lang="en-IN" smtClean="0"/>
              <a:pPr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D9137-1D30-43E0-932D-1EB873CE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B4F9-BFE1-4F47-8160-278C84DA0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2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CFDE-0066-424F-8AD8-B8B63F4B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67B97-FA2A-4591-8DD4-3BF596375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81EE0-3A36-4DA0-8C70-B2F55A23D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471-E374-414F-ACAE-271604EC180C}" type="datetime1">
              <a:rPr lang="en-IN" smtClean="0"/>
              <a:pPr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91D9F-1AA2-4DC0-ABDD-E386B07A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10BF8-EA9D-4436-8B54-135D36BD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47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2BC0A2-01C6-47DB-93BE-DB08598B6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C7C24-10B7-4275-A1D4-1C14E6189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6E22-37F2-4165-A9BB-2109D041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09059-F8BB-4ED7-ABCA-C2BF3D4995E6}" type="datetime1">
              <a:rPr lang="en-IN" smtClean="0"/>
              <a:pPr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6818C-8238-4212-9546-A9BA9398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79E6-8F9D-4249-B9F7-352C3C52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09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F8CD0-CC09-4685-A6E3-C9BBA661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E0423-F94B-4A20-BA08-6E113BA1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264F-4D1D-42F9-B1ED-BEA4739C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5BB6-7F57-4C30-AECB-DA0D27197DA6}" type="datetime1">
              <a:rPr lang="en-IN" smtClean="0"/>
              <a:pPr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B44A2-22EA-44B0-B219-7CB71AB84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8506A-7EAE-470A-B749-0B43FF1F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08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D3BCC-6658-4BBB-B1FE-8A51C995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09F01-5596-4590-B4B8-A77BBB859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1DB20-F694-46E7-BA2E-E379D0D0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85B2-39A4-4814-A92A-2973CDC9102C}" type="datetime1">
              <a:rPr lang="en-IN" smtClean="0"/>
              <a:pPr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4FA37-DFF6-49FE-A511-D986E443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E922A-582D-412F-8D08-1961EBDE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32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A0B4-7DDD-456B-868E-04A488A1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7254B-1F41-4F92-8B68-9C674549E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EA022-5DE4-44D3-9F22-F814D27A1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B7E97-0CE2-40EF-9035-BABECA59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293A2-8117-48A4-9605-23EE94DF99C3}" type="datetime1">
              <a:rPr lang="en-IN" smtClean="0"/>
              <a:pPr/>
              <a:t>27-04-2025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4F199-F1D8-4F41-9729-74072316A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38860-A321-47E1-A901-9A31ACA8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8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48B7-EEB8-49FB-A0B5-6537290A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DACF7-9B14-4029-B2E7-54EE46CF7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BA818-DC40-495F-BA3A-ECE379EED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8DDCE-3A75-4288-862A-FEC0EAD1A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4CC0A-DC5F-415B-8B31-0ABF5A836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0FD2E-C50D-41E4-B63A-E027608F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C8FC-84AC-4C10-ACC0-BD7AF63F7665}" type="datetime1">
              <a:rPr lang="en-IN" smtClean="0"/>
              <a:pPr/>
              <a:t>27-04-2025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3C346B-A211-4AB4-8CD0-78AECC55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B9F66-7773-41D1-BAC7-1779C683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104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23AA-C80A-48BC-AEC6-7DEB4852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2A346-0D1B-4256-9132-CB879CE9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B640-F7B0-4E9F-B479-2364AFCFD561}" type="datetime1">
              <a:rPr lang="en-IN" smtClean="0"/>
              <a:pPr/>
              <a:t>27-04-2025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8BFEC-7F4E-42A1-8F8B-C963212F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7053D-177C-48FE-94BB-7D2BD721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16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B7B5B-8618-4598-A42F-E77A5E7A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55B1-F658-4E21-B29B-5C46404C65AF}" type="datetime1">
              <a:rPr lang="en-IN" smtClean="0"/>
              <a:pPr/>
              <a:t>27-04-2025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C4A9AA-34C8-47A8-8FB6-82529E44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D80E-88A3-4F3A-9F53-55EC3AC3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71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5D3AA-A5E3-4783-9DBA-B91ABD3F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D636D-3601-4BD1-ACEB-BBC34281A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0A2C8-4279-438E-87E0-A01F76262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60658-7026-4AFD-BCDA-22137F6C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127A-0CB8-41EB-AC70-2B05AA20CEB4}" type="datetime1">
              <a:rPr lang="en-IN" smtClean="0"/>
              <a:pPr/>
              <a:t>27-04-2025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0149A-2D3F-414A-8383-27F6EC7B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4C9F-0C49-4ED0-AEAE-CBB1E79D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32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40B7-5D4B-4A58-B13A-74F6D61D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FA2D4-EE9C-48E1-87D3-42D611AA0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C3D02-5D72-4538-BA17-9869B87C7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D4831-4453-4D03-A9AA-7C6196C8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169A-C6D0-47B8-83D4-F4CEB7EC43EC}" type="datetime1">
              <a:rPr lang="en-IN" smtClean="0"/>
              <a:pPr/>
              <a:t>27-04-2025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6C28A-74DE-4994-8DF8-7BF27E18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F87BE-663F-48C0-BE8A-EAA4B768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62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61CC49-6A6E-4458-B7D5-F57D53CA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71B4D-5EE4-4B37-8114-5D368C160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161EA-61A4-45FE-B63D-DC877E80F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274BC-1E24-44A8-9040-DB21F7AFD224}" type="datetime1">
              <a:rPr lang="en-IN" smtClean="0"/>
              <a:pPr/>
              <a:t>27-04-2025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497DB-E57A-4B4A-A292-2720D15BC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C2572-16A3-43B1-A9DF-517466262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74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uromoney.com/learning/blockchain-explained/the-difference-between-blockchain-and-bitcoin" TargetMode="External"/><Relationship Id="rId2" Type="http://schemas.openxmlformats.org/officeDocument/2006/relationships/hyperlink" Target="http://www.euromoney.com/learning/blockchain-explained/how-blockchain-data-is-stored-and-secure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elf-interest" TargetMode="External"/><Relationship Id="rId3" Type="http://schemas.openxmlformats.org/officeDocument/2006/relationships/hyperlink" Target="https://en.wikipedia.org/wiki/Distributed_computing" TargetMode="External"/><Relationship Id="rId7" Type="http://schemas.openxmlformats.org/officeDocument/2006/relationships/hyperlink" Target="https://en.wikipedia.org/wiki/Collective" TargetMode="External"/><Relationship Id="rId2" Type="http://schemas.openxmlformats.org/officeDocument/2006/relationships/hyperlink" Target="https://en.wikipedia.org/wiki/Decentralized_comput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ass_collaboration" TargetMode="External"/><Relationship Id="rId5" Type="http://schemas.openxmlformats.org/officeDocument/2006/relationships/hyperlink" Target="https://en.wikipedia.org/wiki/Authentication" TargetMode="External"/><Relationship Id="rId10" Type="http://schemas.openxmlformats.org/officeDocument/2006/relationships/hyperlink" Target="https://en.wikipedia.org/wiki/Workflow" TargetMode="External"/><Relationship Id="rId4" Type="http://schemas.openxmlformats.org/officeDocument/2006/relationships/hyperlink" Target="https://en.wikipedia.org/wiki/Peer-to-peer" TargetMode="External"/><Relationship Id="rId9" Type="http://schemas.openxmlformats.org/officeDocument/2006/relationships/hyperlink" Target="https://en.wikipedia.org/wiki/Robustness_(computer_science)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ecentralized_application" TargetMode="External"/><Relationship Id="rId3" Type="http://schemas.openxmlformats.org/officeDocument/2006/relationships/hyperlink" Target="https://en.wikipedia.org/wiki/Consensus_(computer_science)" TargetMode="External"/><Relationship Id="rId7" Type="http://schemas.openxmlformats.org/officeDocument/2006/relationships/hyperlink" Target="https://en.wikipedia.org/wiki/Smart_contract" TargetMode="External"/><Relationship Id="rId2" Type="http://schemas.openxmlformats.org/officeDocument/2006/relationships/hyperlink" Target="https://en.wikipedia.org/wiki/Network_lay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pplication_layer" TargetMode="External"/><Relationship Id="rId5" Type="http://schemas.openxmlformats.org/officeDocument/2006/relationships/hyperlink" Target="https://en.wikipedia.org/wiki/Proof_of_stake" TargetMode="External"/><Relationship Id="rId4" Type="http://schemas.openxmlformats.org/officeDocument/2006/relationships/hyperlink" Target="https://en.wikipedia.org/wiki/Proof_of_work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1574"/>
            <a:ext cx="9144000" cy="935575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 to Blockchain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CEO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534696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08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50+ Blockchain Real World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1026" name="Picture 2" descr="50+ Examples of How Blockchains are Taking Over the World | by Essentia 1 |  Medium">
            <a:extLst>
              <a:ext uri="{FF2B5EF4-FFF2-40B4-BE49-F238E27FC236}">
                <a16:creationId xmlns:a16="http://schemas.microsoft.com/office/drawing/2014/main" id="{896EF214-1958-4878-AEB1-394555666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16" y="1690688"/>
            <a:ext cx="9556597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086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50+ Blockchain Real World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https://medium.com/@essentia1/50-examples-of-how-blockchains-are-taking-over-the-world-4276bf488a4b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2687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Evolution  of Crypto 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1. Barter System – Problem (Finding exact match)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688B9-0DB7-4274-88A0-F73649661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35" y="2872409"/>
            <a:ext cx="8577974" cy="30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03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Evolution  of Crypto 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2. Gold coins – Problem (Carrying gold)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4B0675-3418-4F6F-997C-AEC994402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878" y="2862470"/>
            <a:ext cx="8674866" cy="344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07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Evolution  of Crypto 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3. Currency based on gold – Problem (Due to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worldwar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currency printing not linked with gold)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75B2B-37E7-4BAC-8C82-25874029B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2" y="2951922"/>
            <a:ext cx="4691268" cy="34044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F599EF-DA44-4D7D-89EF-D72F2E401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51922"/>
            <a:ext cx="5552662" cy="34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2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Evolution  of Crypto 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4. Currency based on USD – Problem (Fixed Rate)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D46F2D-637B-4A82-A4E6-DC65A14A8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24" y="2682525"/>
            <a:ext cx="9312447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97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Evolution  of Crypto 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4. Fiat Money – Problem (Hyper inflation)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16E9A9-C6BF-426F-9C39-746A19E7E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59" y="2652062"/>
            <a:ext cx="9251482" cy="38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62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Evolution  of Crypto 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5. Bitcoin with limited availability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3A46EF-CDB5-4131-A0DA-DAE14EA42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052" y="2453925"/>
            <a:ext cx="7011008" cy="40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7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Evolution  of Crypto 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Key Attributes of currency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Scarcity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Divisibility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Fungibility (exchange)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Transportability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Durability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Counterfeitability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299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Comparison of returns- compared to inflation of 5 to 6 %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F0EB7-1531-45FC-B4C4-0195DFFE1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8" y="1530626"/>
            <a:ext cx="5100865" cy="3101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9D9413-3038-4AAB-8C8F-F42AA1BD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774" y="1530625"/>
            <a:ext cx="5100865" cy="3101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F2C8D0-4394-48A0-8AA8-99CD02D0E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18" y="4631635"/>
            <a:ext cx="10630821" cy="222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03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Raghu Prasad – BE, MS</a:t>
            </a:r>
          </a:p>
          <a:p>
            <a:r>
              <a:rPr lang="en-IN" dirty="0"/>
              <a:t>Total of 30 years of experience</a:t>
            </a:r>
          </a:p>
          <a:p>
            <a:r>
              <a:rPr lang="en-IN" dirty="0"/>
              <a:t>7 years as a lecturer in an Engineering College</a:t>
            </a:r>
          </a:p>
          <a:p>
            <a:r>
              <a:rPr lang="en-IN" dirty="0"/>
              <a:t>23 Years into IT</a:t>
            </a:r>
          </a:p>
          <a:p>
            <a:r>
              <a:rPr lang="en-IN" dirty="0"/>
              <a:t>Worked with companies like </a:t>
            </a:r>
            <a:r>
              <a:rPr lang="en-IN" dirty="0" err="1"/>
              <a:t>CISCO,CSC,ICICI,First</a:t>
            </a:r>
            <a:r>
              <a:rPr lang="en-IN" dirty="0"/>
              <a:t> Apex – NTT Data</a:t>
            </a:r>
          </a:p>
          <a:p>
            <a:r>
              <a:rPr lang="en-IN" dirty="0"/>
              <a:t>Currently into Corporate training and consultancy</a:t>
            </a:r>
          </a:p>
          <a:p>
            <a:r>
              <a:rPr lang="en-IN" dirty="0"/>
              <a:t>Worked with corporates and public sector</a:t>
            </a:r>
          </a:p>
          <a:p>
            <a:r>
              <a:rPr lang="en-IN" dirty="0"/>
              <a:t>Service Offerings – In person/On-line/Corporate/Academic Institutes</a:t>
            </a:r>
          </a:p>
          <a:p>
            <a:r>
              <a:rPr lang="en-IN" dirty="0"/>
              <a:t>Consultancy – Consultant to vendor of Atal Tinkering Lab/ECIL-ECIT, </a:t>
            </a:r>
            <a:r>
              <a:rPr lang="en-IN" dirty="0" err="1"/>
              <a:t>Incarnus</a:t>
            </a:r>
            <a:r>
              <a:rPr lang="en-IN" dirty="0"/>
              <a:t> – Healthcare Service Provider, </a:t>
            </a:r>
            <a:r>
              <a:rPr lang="en-US" dirty="0"/>
              <a:t>Automation Spectrum Pty </a:t>
            </a:r>
            <a:r>
              <a:rPr lang="en-US" dirty="0" err="1"/>
              <a:t>Ltd,Australia</a:t>
            </a:r>
            <a:r>
              <a:rPr lang="en-US" dirty="0"/>
              <a:t>,</a:t>
            </a:r>
            <a:r>
              <a:rPr lang="en-IN" dirty="0"/>
              <a:t>Tech </a:t>
            </a:r>
            <a:r>
              <a:rPr lang="en-IN" dirty="0" err="1"/>
              <a:t>Varaha,Bengaluru</a:t>
            </a:r>
            <a:endParaRPr lang="en-IN" dirty="0"/>
          </a:p>
          <a:p>
            <a:r>
              <a:rPr lang="en-IN" dirty="0"/>
              <a:t>Technologies – </a:t>
            </a:r>
            <a:r>
              <a:rPr lang="en-IN" dirty="0" err="1"/>
              <a:t>Java,Python,Web</a:t>
            </a:r>
            <a:r>
              <a:rPr lang="en-IN" dirty="0"/>
              <a:t> </a:t>
            </a:r>
            <a:r>
              <a:rPr lang="en-IN" dirty="0" err="1"/>
              <a:t>technologies,Java</a:t>
            </a:r>
            <a:r>
              <a:rPr lang="en-IN" dirty="0"/>
              <a:t> Script technologies (MEAN stack),</a:t>
            </a:r>
            <a:r>
              <a:rPr lang="en-IN" dirty="0" err="1"/>
              <a:t>IOT,Test</a:t>
            </a:r>
            <a:r>
              <a:rPr lang="en-IN" dirty="0"/>
              <a:t> </a:t>
            </a:r>
            <a:r>
              <a:rPr lang="en-IN" dirty="0" err="1"/>
              <a:t>Automation,Machine</a:t>
            </a:r>
            <a:r>
              <a:rPr lang="en-IN" dirty="0"/>
              <a:t> </a:t>
            </a:r>
            <a:r>
              <a:rPr lang="en-IN" dirty="0" err="1"/>
              <a:t>Learning,Artificial</a:t>
            </a:r>
            <a:r>
              <a:rPr lang="en-IN" dirty="0"/>
              <a:t> </a:t>
            </a:r>
            <a:r>
              <a:rPr lang="en-IN" dirty="0" err="1"/>
              <a:t>Intelligence,Blockchain,NLP,Cyber</a:t>
            </a:r>
            <a:r>
              <a:rPr lang="en-IN" dirty="0"/>
              <a:t> Security and ERP</a:t>
            </a:r>
          </a:p>
          <a:p>
            <a:r>
              <a:rPr lang="en-IN" dirty="0"/>
              <a:t>Corporate Customers – IQVIA,ITC </a:t>
            </a:r>
            <a:r>
              <a:rPr lang="en-IN" dirty="0" err="1"/>
              <a:t>Infotech,Philips,L</a:t>
            </a:r>
            <a:r>
              <a:rPr lang="en-IN" dirty="0"/>
              <a:t> &amp; </a:t>
            </a:r>
            <a:r>
              <a:rPr lang="en-IN" dirty="0" err="1"/>
              <a:t>T,Sony,NextGen,Incarnus,Aspire</a:t>
            </a:r>
            <a:r>
              <a:rPr lang="en-IN" dirty="0"/>
              <a:t> </a:t>
            </a:r>
            <a:r>
              <a:rPr lang="en-IN" dirty="0" err="1"/>
              <a:t>system,Netwoven,SkillUpRight</a:t>
            </a:r>
            <a:endParaRPr lang="en-IN" dirty="0"/>
          </a:p>
          <a:p>
            <a:r>
              <a:rPr lang="en-IN" dirty="0"/>
              <a:t>Academic Customers - BGS-</a:t>
            </a:r>
            <a:r>
              <a:rPr lang="en-IN" dirty="0" err="1"/>
              <a:t>IT,Sindhi</a:t>
            </a:r>
            <a:r>
              <a:rPr lang="en-IN" dirty="0"/>
              <a:t> </a:t>
            </a:r>
            <a:r>
              <a:rPr lang="en-IN" dirty="0" err="1"/>
              <a:t>College,Malnad</a:t>
            </a:r>
            <a:r>
              <a:rPr lang="en-IN" dirty="0"/>
              <a:t> </a:t>
            </a:r>
            <a:r>
              <a:rPr lang="en-IN" dirty="0" err="1"/>
              <a:t>Enginering</a:t>
            </a:r>
            <a:r>
              <a:rPr lang="en-IN" dirty="0"/>
              <a:t> </a:t>
            </a:r>
            <a:r>
              <a:rPr lang="en-IN" dirty="0" err="1"/>
              <a:t>College,S</a:t>
            </a:r>
            <a:r>
              <a:rPr lang="en-IN" dirty="0"/>
              <a:t> B College of Management, REVA </a:t>
            </a:r>
            <a:r>
              <a:rPr lang="en-IN" dirty="0" err="1"/>
              <a:t>University,Nagarjuna</a:t>
            </a:r>
            <a:r>
              <a:rPr lang="en-IN" dirty="0"/>
              <a:t> Engineering </a:t>
            </a:r>
            <a:r>
              <a:rPr lang="en-IN" dirty="0" err="1"/>
              <a:t>College,Dayanand</a:t>
            </a:r>
            <a:r>
              <a:rPr lang="en-IN" dirty="0"/>
              <a:t> Sagar </a:t>
            </a:r>
            <a:r>
              <a:rPr lang="en-IN" dirty="0" err="1"/>
              <a:t>University,Acharya</a:t>
            </a:r>
            <a:r>
              <a:rPr lang="en-IN" dirty="0"/>
              <a:t> Institute of </a:t>
            </a:r>
            <a:r>
              <a:rPr lang="en-IN" dirty="0" err="1"/>
              <a:t>Technology,NIE</a:t>
            </a:r>
            <a:r>
              <a:rPr lang="en-IN" dirty="0"/>
              <a:t> </a:t>
            </a:r>
            <a:r>
              <a:rPr lang="en-IN" dirty="0" err="1"/>
              <a:t>Mysore,NIT</a:t>
            </a:r>
            <a:r>
              <a:rPr lang="en-IN" dirty="0"/>
              <a:t>-Imphal, AMC College, </a:t>
            </a:r>
            <a:r>
              <a:rPr lang="en-IN" dirty="0" err="1"/>
              <a:t>Kristu</a:t>
            </a:r>
            <a:r>
              <a:rPr lang="en-IN" dirty="0"/>
              <a:t> Jayanti </a:t>
            </a:r>
            <a:r>
              <a:rPr lang="en-IN" dirty="0" err="1"/>
              <a:t>College,SIT</a:t>
            </a:r>
            <a:r>
              <a:rPr lang="en-IN" dirty="0"/>
              <a:t> </a:t>
            </a:r>
            <a:r>
              <a:rPr lang="en-IN" dirty="0" err="1"/>
              <a:t>Tumakuru,etc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3244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Sample example of blockchain – kitty party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20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2C154-6168-41DA-8FA8-2FCC4FF25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6" y="1554317"/>
            <a:ext cx="4999383" cy="24412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692665-FA12-4A78-A402-8ED9DD67E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583" y="1460037"/>
            <a:ext cx="4976291" cy="2575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ED15BC-7CE0-401D-848A-FE31C2C76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6" y="3995530"/>
            <a:ext cx="5068957" cy="27133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93A522-C3DF-4C30-A3CE-0827B56DE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639" y="4008092"/>
            <a:ext cx="5783063" cy="271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13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Sample example of blockchain – kitty party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21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20C8E-100E-4A7C-9654-D8ABB6A9B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29" y="1646238"/>
            <a:ext cx="5533041" cy="2312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92DBA-CD76-4854-B050-6646A047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899" y="1646238"/>
            <a:ext cx="5218302" cy="2312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9B101A-00A9-4958-9AD5-1CAC7AA43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29" y="4093572"/>
            <a:ext cx="5533041" cy="27525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A660D9-43A2-4971-9049-E1ED705C8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899" y="4333461"/>
            <a:ext cx="5436962" cy="251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89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5 elements of creating a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Peer-to-Peer Network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Cryptography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Consensus Algorithm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Punishment Reward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Market Adoption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https://coinmarketcap.com/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13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Blockchain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23</a:t>
            </a:fld>
            <a:endParaRPr lang="en-IN"/>
          </a:p>
        </p:txBody>
      </p:sp>
      <p:pic>
        <p:nvPicPr>
          <p:cNvPr id="2050" name="Picture 2" descr="Symmetry | Free Full-Text | A Review of Blockchain Architecture and  Consensus Protocols: Use Cases, Challenges, and Solutions">
            <a:extLst>
              <a:ext uri="{FF2B5EF4-FFF2-40B4-BE49-F238E27FC236}">
                <a16:creationId xmlns:a16="http://schemas.microsoft.com/office/drawing/2014/main" id="{04BC4E02-A12C-4641-BB43-102A5FA34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1317524"/>
            <a:ext cx="9758363" cy="48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600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Blockchain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24</a:t>
            </a:fld>
            <a:endParaRPr lang="en-IN"/>
          </a:p>
        </p:txBody>
      </p:sp>
      <p:pic>
        <p:nvPicPr>
          <p:cNvPr id="3074" name="Picture 2" descr="Breaking down the blockchain architecture | Artificial Intelligence |">
            <a:extLst>
              <a:ext uri="{FF2B5EF4-FFF2-40B4-BE49-F238E27FC236}">
                <a16:creationId xmlns:a16="http://schemas.microsoft.com/office/drawing/2014/main" id="{E2DF0BEB-3817-45F9-A02D-6E6F0D0AC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29" y="1662112"/>
            <a:ext cx="5294671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818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9131"/>
            <a:ext cx="9144000" cy="935575"/>
          </a:xfrm>
        </p:spPr>
        <p:txBody>
          <a:bodyPr>
            <a:normAutofit fontScale="90000"/>
          </a:bodyPr>
          <a:lstStyle/>
          <a:p>
            <a:b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25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534696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2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Introduction to Blockchain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Applications of Blockchain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Blockchain Architecture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Blockchain Ecosystem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99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Blockchain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0" i="0" dirty="0">
                <a:solidFill>
                  <a:srgbClr val="1A1A1A"/>
                </a:solidFill>
                <a:effectLst/>
                <a:latin typeface="Muli"/>
              </a:rPr>
              <a:t>Blockchain is a system of recording information in a way that makes it difficult or impossible to change, hack, or cheat the system.</a:t>
            </a:r>
          </a:p>
          <a:p>
            <a:pPr algn="l"/>
            <a:r>
              <a:rPr lang="en-US" b="0" i="0" dirty="0">
                <a:solidFill>
                  <a:srgbClr val="1A1A1A"/>
                </a:solidFill>
                <a:effectLst/>
                <a:latin typeface="Muli"/>
              </a:rPr>
              <a:t>A blockchain is essentially a digital ledger of transactions that is duplicated and distributed across the entire network of computer systems on the blockchain. Each block in the chain contains a number of transactions, and every time a new transaction occurs on the blockchain, a record of that transaction is added to every participant’s ledger. The decentralized database managed by multiple participants is known as Distributed Ledger Technology (DLT). Blockchain is a type of DLT.</a:t>
            </a:r>
          </a:p>
          <a:p>
            <a:pPr algn="l"/>
            <a:r>
              <a:rPr lang="en-US" b="0" i="0" dirty="0">
                <a:solidFill>
                  <a:srgbClr val="1A1A1A"/>
                </a:solidFill>
                <a:effectLst/>
                <a:latin typeface="Muli"/>
              </a:rPr>
              <a:t>Blockchain is a type of DLT in which transactions are recorded with an immutable cryptographic signature called a </a:t>
            </a:r>
            <a:r>
              <a:rPr lang="en-US" b="0" i="0" u="none" strike="noStrike" dirty="0">
                <a:solidFill>
                  <a:srgbClr val="007AB6"/>
                </a:solidFill>
                <a:effectLst/>
                <a:latin typeface="Muli"/>
                <a:hlinkClick r:id="rId2"/>
              </a:rPr>
              <a:t>hash</a:t>
            </a:r>
            <a:r>
              <a:rPr lang="en-US" b="0" i="0" dirty="0">
                <a:solidFill>
                  <a:srgbClr val="1A1A1A"/>
                </a:solidFill>
                <a:effectLst/>
                <a:latin typeface="Muli"/>
              </a:rPr>
              <a:t>.</a:t>
            </a:r>
          </a:p>
          <a:p>
            <a:pPr algn="l"/>
            <a:r>
              <a:rPr lang="en-US" b="0" i="0" dirty="0">
                <a:solidFill>
                  <a:srgbClr val="1A1A1A"/>
                </a:solidFill>
                <a:effectLst/>
                <a:latin typeface="Muli"/>
              </a:rPr>
              <a:t>This means if one block in one chain was changed, it would be immediately apparent it had been tampered with. If hackers wanted to corrupt a blockchain system, they would have to change every block in the chain, across all of the distributed versions of the chain.</a:t>
            </a:r>
          </a:p>
          <a:p>
            <a:pPr algn="l"/>
            <a:r>
              <a:rPr lang="en-US" b="0" i="0" dirty="0">
                <a:solidFill>
                  <a:srgbClr val="1A1A1A"/>
                </a:solidFill>
                <a:effectLst/>
                <a:latin typeface="Muli"/>
              </a:rPr>
              <a:t>Blockchains such as </a:t>
            </a:r>
            <a:r>
              <a:rPr lang="en-US" b="0" i="0" u="none" strike="noStrike" dirty="0">
                <a:solidFill>
                  <a:srgbClr val="007AB6"/>
                </a:solidFill>
                <a:effectLst/>
                <a:latin typeface="Muli"/>
                <a:hlinkClick r:id="rId3"/>
              </a:rPr>
              <a:t>Bitcoin </a:t>
            </a:r>
            <a:r>
              <a:rPr lang="en-US" b="0" i="0" dirty="0">
                <a:solidFill>
                  <a:srgbClr val="1A1A1A"/>
                </a:solidFill>
                <a:effectLst/>
                <a:latin typeface="Muli"/>
              </a:rPr>
              <a:t>and Ethereum are constantly and continually growing as blocks are being added to the chain, which significantly adds to the security of the ledger.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Blockchain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5</a:t>
            </a:fld>
            <a:endParaRPr lang="en-IN"/>
          </a:p>
        </p:txBody>
      </p:sp>
      <p:pic>
        <p:nvPicPr>
          <p:cNvPr id="1026" name="Picture 2" descr="The Properties of Distributed Ledger Technology (DLT) | Blockchain Explained | Euromoney Learning">
            <a:extLst>
              <a:ext uri="{FF2B5EF4-FFF2-40B4-BE49-F238E27FC236}">
                <a16:creationId xmlns:a16="http://schemas.microsoft.com/office/drawing/2014/main" id="{57828143-E1C0-4D99-94B6-AF96C0DB4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36" y="1414463"/>
            <a:ext cx="9964131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978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Blockchain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Wikipedia Definition 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blockchain is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Decentralized computing"/>
              </a:rPr>
              <a:t>decentralized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Distributed computing"/>
              </a:rPr>
              <a:t>distributed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 oftentimes public, digital ledger consisting of records called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blocks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that is used to record transactions across many computers so that any involved block cannot be altered retroactively, without the alteration of all subsequent blocks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This allows the participants to verify and audit transactions independently and relatively inexpensively. 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blockchain database is managed autonomously using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Peer-to-peer"/>
              </a:rPr>
              <a:t>peer-to-peer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network and a distributed timestamping server.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They are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Authentication"/>
              </a:rPr>
              <a:t>authenticated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by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Mass collaboration"/>
              </a:rPr>
              <a:t>mass collaboration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powered by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Collective"/>
              </a:rPr>
              <a:t>collective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Self-interest"/>
              </a:rPr>
              <a:t>self-</a:t>
            </a:r>
            <a:r>
              <a:rPr lang="en-US" b="0" i="0" u="none" strike="noStrike" dirty="0" err="1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Self-interest"/>
              </a:rPr>
              <a:t>interests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.Such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 design facilitates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 tooltip="Robustness (computer science)"/>
              </a:rPr>
              <a:t>robust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10" tooltip="Workflow"/>
              </a:rPr>
              <a:t>workflow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where participants' uncertainty regarding data security is marginal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01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Blockchain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A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blockchain can be seen as consisting of several layers: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infrastructure (hardware)</a:t>
            </a:r>
          </a:p>
          <a:p>
            <a:pPr lvl="1"/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Network layer"/>
              </a:rPr>
              <a:t>networking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(node discovery, information propagation and verification)</a:t>
            </a:r>
          </a:p>
          <a:p>
            <a:pPr lvl="1"/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Consensus (computer science)"/>
              </a:rPr>
              <a:t>consensus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Proof of work"/>
              </a:rPr>
              <a:t>proof of work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Proof of stake"/>
              </a:rPr>
              <a:t>proof of stake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data (blocks, transactions)</a:t>
            </a:r>
          </a:p>
          <a:p>
            <a:pPr lvl="1"/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Application layer"/>
              </a:rPr>
              <a:t>application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Smart contract"/>
              </a:rPr>
              <a:t>smart contracts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 tooltip="Decentralized application"/>
              </a:rPr>
              <a:t>decentralized applications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if applicable)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815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How transactions get into Blockchain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8</a:t>
            </a:fld>
            <a:endParaRPr lang="en-IN"/>
          </a:p>
        </p:txBody>
      </p:sp>
      <p:pic>
        <p:nvPicPr>
          <p:cNvPr id="2052" name="Picture 4" descr="How does a transaction get into the blockchain? | Blockchain Explained | Euromoney Learning">
            <a:extLst>
              <a:ext uri="{FF2B5EF4-FFF2-40B4-BE49-F238E27FC236}">
                <a16:creationId xmlns:a16="http://schemas.microsoft.com/office/drawing/2014/main" id="{6E175E63-67C0-4FBA-AEEC-E5667A16F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5156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95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Applications of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3074" name="Picture 2" descr="Applications of Blockchain | 10 Most Popular Application of Blockchain">
            <a:extLst>
              <a:ext uri="{FF2B5EF4-FFF2-40B4-BE49-F238E27FC236}">
                <a16:creationId xmlns:a16="http://schemas.microsoft.com/office/drawing/2014/main" id="{86C8D66F-0B95-4DBE-BB4F-1CF75BD04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71" y="1825625"/>
            <a:ext cx="761047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764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11597</TotalTime>
  <Words>969</Words>
  <Application>Microsoft Office PowerPoint</Application>
  <PresentationFormat>Widescreen</PresentationFormat>
  <Paragraphs>181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Muli</vt:lpstr>
      <vt:lpstr>Office Theme</vt:lpstr>
      <vt:lpstr>Introduction to Blockchain</vt:lpstr>
      <vt:lpstr>Introduction</vt:lpstr>
      <vt:lpstr>Topics</vt:lpstr>
      <vt:lpstr>What is Blockchain ?</vt:lpstr>
      <vt:lpstr>What is Blockchain ?</vt:lpstr>
      <vt:lpstr>What is Blockchain ?</vt:lpstr>
      <vt:lpstr>What is Blockchain ?</vt:lpstr>
      <vt:lpstr>How transactions get into Blockchain ?</vt:lpstr>
      <vt:lpstr>Applications of blockchain</vt:lpstr>
      <vt:lpstr>50+ Blockchain Real World Use Cases</vt:lpstr>
      <vt:lpstr>50+ Blockchain Real World Use Cases</vt:lpstr>
      <vt:lpstr>Evolution  of Crypto currency</vt:lpstr>
      <vt:lpstr>Evolution  of Crypto currency</vt:lpstr>
      <vt:lpstr>Evolution  of Crypto currency</vt:lpstr>
      <vt:lpstr>Evolution  of Crypto currency</vt:lpstr>
      <vt:lpstr>Evolution  of Crypto currency</vt:lpstr>
      <vt:lpstr>Evolution  of Crypto currency</vt:lpstr>
      <vt:lpstr>Evolution  of Crypto currency</vt:lpstr>
      <vt:lpstr>Comparison of returns- compared to inflation of 5 to 6 %</vt:lpstr>
      <vt:lpstr>Sample example of blockchain – kitty party</vt:lpstr>
      <vt:lpstr>Sample example of blockchain – kitty party</vt:lpstr>
      <vt:lpstr>5 elements of creating a blockchain</vt:lpstr>
      <vt:lpstr>Blockchain Architecture</vt:lpstr>
      <vt:lpstr>Blockchain Architecture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Basics</dc:title>
  <dc:creator>raghu prasad</dc:creator>
  <cp:lastModifiedBy>raghu prasad konandur</cp:lastModifiedBy>
  <cp:revision>754</cp:revision>
  <dcterms:created xsi:type="dcterms:W3CDTF">2017-06-25T15:07:02Z</dcterms:created>
  <dcterms:modified xsi:type="dcterms:W3CDTF">2025-04-28T02:59:41Z</dcterms:modified>
</cp:coreProperties>
</file>